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6637C-AE1F-45CC-BB6B-5D06872791BA}"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428315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6637C-AE1F-45CC-BB6B-5D06872791BA}"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75648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6637C-AE1F-45CC-BB6B-5D06872791BA}"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28710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6637C-AE1F-45CC-BB6B-5D06872791BA}"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175937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6637C-AE1F-45CC-BB6B-5D06872791BA}"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18026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6637C-AE1F-45CC-BB6B-5D06872791BA}"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47772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6637C-AE1F-45CC-BB6B-5D06872791BA}" type="datetimeFigureOut">
              <a:rPr lang="en-US" smtClean="0"/>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298880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6637C-AE1F-45CC-BB6B-5D06872791BA}" type="datetimeFigureOut">
              <a:rPr lang="en-US" smtClean="0"/>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4638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6637C-AE1F-45CC-BB6B-5D06872791BA}" type="datetimeFigureOut">
              <a:rPr lang="en-US" smtClean="0"/>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280452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6637C-AE1F-45CC-BB6B-5D06872791BA}"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205194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6637C-AE1F-45CC-BB6B-5D06872791BA}"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52BCD-5DCF-49A2-9DC2-E85B85526906}" type="slidenum">
              <a:rPr lang="en-US" smtClean="0"/>
              <a:t>‹#›</a:t>
            </a:fld>
            <a:endParaRPr lang="en-US"/>
          </a:p>
        </p:txBody>
      </p:sp>
    </p:spTree>
    <p:extLst>
      <p:ext uri="{BB962C8B-B14F-4D97-AF65-F5344CB8AC3E}">
        <p14:creationId xmlns:p14="http://schemas.microsoft.com/office/powerpoint/2010/main" val="57051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6637C-AE1F-45CC-BB6B-5D06872791BA}" type="datetimeFigureOut">
              <a:rPr lang="en-US" smtClean="0"/>
              <a:t>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52BCD-5DCF-49A2-9DC2-E85B85526906}" type="slidenum">
              <a:rPr lang="en-US" smtClean="0"/>
              <a:t>‹#›</a:t>
            </a:fld>
            <a:endParaRPr lang="en-US"/>
          </a:p>
        </p:txBody>
      </p:sp>
    </p:spTree>
    <p:extLst>
      <p:ext uri="{BB962C8B-B14F-4D97-AF65-F5344CB8AC3E}">
        <p14:creationId xmlns:p14="http://schemas.microsoft.com/office/powerpoint/2010/main" val="4020985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813" y="1181746"/>
            <a:ext cx="8915399" cy="2262781"/>
          </a:xfrm>
        </p:spPr>
        <p:txBody>
          <a:bodyPr>
            <a:normAutofit/>
          </a:bodyPr>
          <a:lstStyle/>
          <a:p>
            <a:r>
              <a:rPr lang="en-US" b="1" dirty="0" smtClean="0">
                <a:solidFill>
                  <a:srgbClr val="FF0000"/>
                </a:solidFill>
              </a:rPr>
              <a:t>carbohydrates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0119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846" y="1251304"/>
            <a:ext cx="10325154" cy="3785652"/>
          </a:xfrm>
          <a:prstGeom prst="rect">
            <a:avLst/>
          </a:prstGeom>
        </p:spPr>
        <p:txBody>
          <a:bodyPr wrap="square">
            <a:spAutoFit/>
          </a:bodyPr>
          <a:lstStyle/>
          <a:p>
            <a:r>
              <a:rPr lang="en-US" sz="2400" b="1" dirty="0">
                <a:solidFill>
                  <a:srgbClr val="FF0000"/>
                </a:solidFill>
              </a:rPr>
              <a:t>Carbohydrates and Biochemistry </a:t>
            </a:r>
            <a:endParaRPr lang="en-US" sz="2400" b="1" dirty="0" smtClean="0">
              <a:solidFill>
                <a:srgbClr val="FF0000"/>
              </a:solidFill>
            </a:endParaRPr>
          </a:p>
          <a:p>
            <a:r>
              <a:rPr lang="en-US" sz="2400" b="1" dirty="0" smtClean="0"/>
              <a:t>• </a:t>
            </a:r>
            <a:r>
              <a:rPr lang="en-US" sz="2400" b="1" dirty="0"/>
              <a:t>Carbohydrates are compounds of tremendous biological importance: – they provide energy through oxidation – they supply carbon for the synthesis of cell components – they serve as a form of stored chemical energy </a:t>
            </a:r>
            <a:r>
              <a:rPr lang="en-US" sz="2400" b="1" dirty="0" smtClean="0"/>
              <a:t>–, </a:t>
            </a:r>
            <a:r>
              <a:rPr lang="en-US" sz="2400" b="1" dirty="0"/>
              <a:t>proteins, nucleic acids, and other compounds are known as biomolecules because they are closely associated with living organisms.  Biochemistry is the study of the chemistry of biomolecules and living organisms. they form part of the structures of some cells and tissues • Carbohydrates, along with lipids</a:t>
            </a:r>
          </a:p>
        </p:txBody>
      </p:sp>
    </p:spTree>
    <p:extLst>
      <p:ext uri="{BB962C8B-B14F-4D97-AF65-F5344CB8AC3E}">
        <p14:creationId xmlns:p14="http://schemas.microsoft.com/office/powerpoint/2010/main" val="3325916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034" y="3244334"/>
            <a:ext cx="184731" cy="369332"/>
          </a:xfrm>
          <a:prstGeom prst="rect">
            <a:avLst/>
          </a:prstGeom>
        </p:spPr>
        <p:txBody>
          <a:bodyPr wrap="none">
            <a:spAutoFit/>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8025" y="1404695"/>
            <a:ext cx="4243387" cy="2844165"/>
          </a:xfrm>
          <a:prstGeom prst="rect">
            <a:avLst/>
          </a:prstGeom>
        </p:spPr>
      </p:pic>
    </p:spTree>
    <p:extLst>
      <p:ext uri="{BB962C8B-B14F-4D97-AF65-F5344CB8AC3E}">
        <p14:creationId xmlns:p14="http://schemas.microsoft.com/office/powerpoint/2010/main" val="1928003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3612" y="2135905"/>
            <a:ext cx="2771775" cy="1647825"/>
          </a:xfrm>
          <a:prstGeom prst="rect">
            <a:avLst/>
          </a:prstGeom>
        </p:spPr>
      </p:pic>
      <p:sp>
        <p:nvSpPr>
          <p:cNvPr id="3" name="Rectangle 2"/>
          <p:cNvSpPr/>
          <p:nvPr/>
        </p:nvSpPr>
        <p:spPr>
          <a:xfrm>
            <a:off x="1738182" y="905294"/>
            <a:ext cx="5997147" cy="3693319"/>
          </a:xfrm>
          <a:prstGeom prst="rect">
            <a:avLst/>
          </a:prstGeom>
        </p:spPr>
        <p:txBody>
          <a:bodyPr wrap="square">
            <a:spAutoFit/>
          </a:bodyPr>
          <a:lstStyle/>
          <a:p>
            <a:r>
              <a:rPr lang="en-US" b="1" dirty="0" smtClean="0">
                <a:solidFill>
                  <a:srgbClr val="FF0000"/>
                </a:solidFill>
                <a:latin typeface="Open Sans"/>
              </a:rPr>
              <a:t>A monosaccharide </a:t>
            </a:r>
            <a:r>
              <a:rPr lang="en-US" b="1" dirty="0" smtClean="0">
                <a:solidFill>
                  <a:srgbClr val="555555"/>
                </a:solidFill>
                <a:latin typeface="Open Sans"/>
              </a:rPr>
              <a:t>is </a:t>
            </a:r>
            <a:r>
              <a:rPr lang="en-US" b="1" dirty="0">
                <a:solidFill>
                  <a:srgbClr val="555555"/>
                </a:solidFill>
                <a:latin typeface="Open Sans"/>
              </a:rPr>
              <a:t>the most basic form of carbohydrates. Monosaccharides can by combined through </a:t>
            </a:r>
            <a:r>
              <a:rPr lang="en-US" b="1" i="1" dirty="0" err="1">
                <a:solidFill>
                  <a:srgbClr val="555555"/>
                </a:solidFill>
                <a:latin typeface="&amp;quot"/>
              </a:rPr>
              <a:t>glycosidic</a:t>
            </a:r>
            <a:r>
              <a:rPr lang="en-US" b="1" i="1" dirty="0">
                <a:solidFill>
                  <a:srgbClr val="555555"/>
                </a:solidFill>
                <a:latin typeface="&amp;quot"/>
              </a:rPr>
              <a:t> bonds</a:t>
            </a:r>
            <a:r>
              <a:rPr lang="en-US" b="1" dirty="0">
                <a:solidFill>
                  <a:srgbClr val="555555"/>
                </a:solidFill>
                <a:latin typeface="Open Sans"/>
              </a:rPr>
              <a:t> to form larger carbohydrates, known as </a:t>
            </a:r>
            <a:r>
              <a:rPr lang="en-US" b="1" i="1" dirty="0">
                <a:solidFill>
                  <a:srgbClr val="555555"/>
                </a:solidFill>
                <a:latin typeface="&amp;quot"/>
              </a:rPr>
              <a:t>oligosaccharides</a:t>
            </a:r>
            <a:r>
              <a:rPr lang="en-US" b="1" dirty="0">
                <a:solidFill>
                  <a:srgbClr val="555555"/>
                </a:solidFill>
                <a:latin typeface="Open Sans"/>
              </a:rPr>
              <a:t> or </a:t>
            </a:r>
            <a:r>
              <a:rPr lang="en-US" b="1" i="1" dirty="0">
                <a:solidFill>
                  <a:srgbClr val="555555"/>
                </a:solidFill>
                <a:latin typeface="&amp;quot"/>
              </a:rPr>
              <a:t>polysaccharides</a:t>
            </a:r>
            <a:r>
              <a:rPr lang="en-US" b="1" dirty="0">
                <a:solidFill>
                  <a:srgbClr val="555555"/>
                </a:solidFill>
                <a:latin typeface="Open Sans"/>
              </a:rPr>
              <a:t>. An oligosaccharide with only two monosaccharides is known as a </a:t>
            </a:r>
            <a:r>
              <a:rPr lang="en-US" b="1" i="1" dirty="0">
                <a:solidFill>
                  <a:srgbClr val="555555"/>
                </a:solidFill>
                <a:latin typeface="&amp;quot"/>
              </a:rPr>
              <a:t>disaccharide</a:t>
            </a:r>
            <a:r>
              <a:rPr lang="en-US" b="1" dirty="0">
                <a:solidFill>
                  <a:srgbClr val="555555"/>
                </a:solidFill>
                <a:latin typeface="Open Sans"/>
              </a:rPr>
              <a:t>. When more than 20 monosaccharides are combined with </a:t>
            </a:r>
            <a:r>
              <a:rPr lang="en-US" b="1" dirty="0" err="1">
                <a:solidFill>
                  <a:srgbClr val="555555"/>
                </a:solidFill>
                <a:latin typeface="Open Sans"/>
              </a:rPr>
              <a:t>glycosidic</a:t>
            </a:r>
            <a:r>
              <a:rPr lang="en-US" b="1" dirty="0">
                <a:solidFill>
                  <a:srgbClr val="555555"/>
                </a:solidFill>
                <a:latin typeface="Open Sans"/>
              </a:rPr>
              <a:t> bonds, a oligosaccharide becomes </a:t>
            </a:r>
            <a:r>
              <a:rPr lang="en-US" b="1" dirty="0" err="1" smtClean="0">
                <a:solidFill>
                  <a:srgbClr val="555555"/>
                </a:solidFill>
                <a:latin typeface="Open Sans"/>
              </a:rPr>
              <a:t>apolyccharids</a:t>
            </a:r>
            <a:r>
              <a:rPr lang="en-US" b="1" dirty="0" smtClean="0">
                <a:solidFill>
                  <a:srgbClr val="555555"/>
                </a:solidFill>
                <a:latin typeface="Open Sans"/>
              </a:rPr>
              <a:t>. </a:t>
            </a:r>
            <a:r>
              <a:rPr lang="en-US" b="1" dirty="0">
                <a:solidFill>
                  <a:srgbClr val="555555"/>
                </a:solidFill>
                <a:latin typeface="Open Sans"/>
              </a:rPr>
              <a:t>Some polysaccharides, like cellulose, contain thousands of monosaccharides. A monosaccharide is a type of </a:t>
            </a:r>
            <a:r>
              <a:rPr lang="en-US" b="1" i="1" dirty="0">
                <a:solidFill>
                  <a:srgbClr val="555555"/>
                </a:solidFill>
                <a:latin typeface="&amp;quot"/>
              </a:rPr>
              <a:t>monomer</a:t>
            </a:r>
            <a:r>
              <a:rPr lang="en-US" b="1" dirty="0">
                <a:solidFill>
                  <a:srgbClr val="555555"/>
                </a:solidFill>
                <a:latin typeface="Open Sans"/>
              </a:rPr>
              <a:t>, or molecule that can combine with like molecules to create a larger </a:t>
            </a:r>
            <a:r>
              <a:rPr lang="en-US" b="1" i="1" dirty="0">
                <a:solidFill>
                  <a:srgbClr val="555555"/>
                </a:solidFill>
                <a:latin typeface="&amp;quot"/>
              </a:rPr>
              <a:t>polymer</a:t>
            </a:r>
            <a:r>
              <a:rPr lang="en-US" b="1" dirty="0">
                <a:solidFill>
                  <a:srgbClr val="555555"/>
                </a:solidFill>
                <a:latin typeface="Open Sans"/>
              </a:rPr>
              <a:t>.</a:t>
            </a:r>
            <a:endParaRPr lang="en-US" b="1" dirty="0"/>
          </a:p>
        </p:txBody>
      </p:sp>
    </p:spTree>
    <p:extLst>
      <p:ext uri="{BB962C8B-B14F-4D97-AF65-F5344CB8AC3E}">
        <p14:creationId xmlns:p14="http://schemas.microsoft.com/office/powerpoint/2010/main" val="37282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3372371"/>
            <a:ext cx="12618720" cy="11917924"/>
          </a:xfrm>
          <a:prstGeom prst="rect">
            <a:avLst/>
          </a:prstGeom>
        </p:spPr>
      </p:pic>
    </p:spTree>
    <p:extLst>
      <p:ext uri="{BB962C8B-B14F-4D97-AF65-F5344CB8AC3E}">
        <p14:creationId xmlns:p14="http://schemas.microsoft.com/office/powerpoint/2010/main" val="479944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&amp;quot</vt:lpstr>
      <vt:lpstr>Arial</vt:lpstr>
      <vt:lpstr>Calibri</vt:lpstr>
      <vt:lpstr>Calibri Light</vt:lpstr>
      <vt:lpstr>Open Sans</vt:lpstr>
      <vt:lpstr>Office Theme</vt:lpstr>
      <vt:lpstr>carbohydrates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eatidal akram</dc:creator>
  <cp:lastModifiedBy>eatidal akram</cp:lastModifiedBy>
  <cp:revision>1</cp:revision>
  <dcterms:created xsi:type="dcterms:W3CDTF">2019-01-08T21:39:19Z</dcterms:created>
  <dcterms:modified xsi:type="dcterms:W3CDTF">2019-01-08T21:39:57Z</dcterms:modified>
</cp:coreProperties>
</file>